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5B93BB-29F9-4F9B-99B0-D6651566EBC5}">
  <a:tblStyle styleId="{D25B93BB-29F9-4F9B-99B0-D6651566EB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5.xml"/><Relationship Id="rId22" Type="http://schemas.openxmlformats.org/officeDocument/2006/relationships/font" Target="fonts/OpenSans-bold.fntdata"/><Relationship Id="rId10" Type="http://schemas.openxmlformats.org/officeDocument/2006/relationships/slide" Target="slides/slide4.xml"/><Relationship Id="rId21" Type="http://schemas.openxmlformats.org/officeDocument/2006/relationships/font" Target="fonts/OpenSans-regular.fntdata"/><Relationship Id="rId13" Type="http://schemas.openxmlformats.org/officeDocument/2006/relationships/slide" Target="slides/slide7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TSansNarrow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b0248bcc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b0248bcc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b0248bcc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b0248bcc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a298b010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a298b01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b0248bcc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b0248bcc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b10f9093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b10f9093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b0248bcc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b0248bcc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10f9093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10f9093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b0248bcc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b0248bcc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b0248bcc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b0248bcc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b0248bcc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b0248bcc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0248bcc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0248bcc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josegustavo/deteccion-multiclase-rostros-mascarill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xCadRsfq5Li7-pGKZNfE0AFwOz1ZTQxq/view" TargetMode="External"/><Relationship Id="rId4" Type="http://schemas.openxmlformats.org/officeDocument/2006/relationships/image" Target="../media/image31.jpg"/><Relationship Id="rId5" Type="http://schemas.openxmlformats.org/officeDocument/2006/relationships/hyperlink" Target="http://drive.google.com/file/d/15fZ3RCFR5k7XUOAJw2088l57HAzQ8u8u/view" TargetMode="External"/><Relationship Id="rId6" Type="http://schemas.openxmlformats.org/officeDocument/2006/relationships/image" Target="../media/image30.jpg"/><Relationship Id="rId7" Type="http://schemas.openxmlformats.org/officeDocument/2006/relationships/hyperlink" Target="http://drive.google.com/file/d/1C7WzymxIYUFf9RFbNio-sMU6gMnTn8n-/view" TargetMode="External"/><Relationship Id="rId8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6.jpg"/><Relationship Id="rId11" Type="http://schemas.openxmlformats.org/officeDocument/2006/relationships/image" Target="../media/image5.jpg"/><Relationship Id="rId10" Type="http://schemas.openxmlformats.org/officeDocument/2006/relationships/image" Target="../media/image14.jpg"/><Relationship Id="rId9" Type="http://schemas.openxmlformats.org/officeDocument/2006/relationships/image" Target="../media/image7.jp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15.jpg"/><Relationship Id="rId8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9" Type="http://schemas.openxmlformats.org/officeDocument/2006/relationships/image" Target="../media/image12.jp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jpg"/><Relationship Id="rId5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gif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Detección multiclase de rostros con mascarillas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719875" y="2860100"/>
            <a:ext cx="361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Integrantes: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-419"/>
              <a:t>Jorge Campos Trujillo</a:t>
            </a:r>
            <a:endParaRPr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-419"/>
              <a:t>Jose Quilca Vilcapoma</a:t>
            </a:r>
            <a:endParaRPr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-419"/>
              <a:t>Pedro Zuñiga Ramirez</a:t>
            </a:r>
            <a:endParaRPr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-419"/>
              <a:t>Henry David Garzon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004150" y="4620300"/>
            <a:ext cx="613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Repositorio: </a:t>
            </a:r>
            <a:r>
              <a:rPr lang="es-419" sz="1100" u="sng">
                <a:solidFill>
                  <a:schemeClr val="hlink"/>
                </a:solidFill>
                <a:hlinkClick r:id="rId3"/>
              </a:rPr>
              <a:t>https://github.com/josegustavo/deteccion-multiclase-rostros-mascarilla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Comparación de modelos (métricas)</a:t>
            </a:r>
            <a:endParaRPr/>
          </a:p>
        </p:txBody>
      </p:sp>
      <p:graphicFrame>
        <p:nvGraphicFramePr>
          <p:cNvPr id="191" name="Google Shape;191;p22"/>
          <p:cNvGraphicFramePr/>
          <p:nvPr/>
        </p:nvGraphicFramePr>
        <p:xfrm>
          <a:off x="673750" y="138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{D25B93BB-29F9-4F9B-99B0-D6651566EBC5}</a:tableStyleId>
              </a:tblPr>
              <a:tblGrid>
                <a:gridCol w="1770250"/>
                <a:gridCol w="1348350"/>
                <a:gridCol w="1559300"/>
                <a:gridCol w="1559300"/>
                <a:gridCol w="1559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>
                          <a:solidFill>
                            <a:schemeClr val="lt1"/>
                          </a:solidFill>
                        </a:rPr>
                        <a:t>MODELO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>
                          <a:solidFill>
                            <a:schemeClr val="lt1"/>
                          </a:solidFill>
                        </a:rPr>
                        <a:t>MÉTRICA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YOLO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ResNet 50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Xception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FasterRCNN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Tamaño del modelo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41MB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90MB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87MB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158MB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Tiempo de inferencia en GPU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14 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22 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2857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15</a:t>
                      </a:r>
                      <a:r>
                        <a:rPr lang="es-419"/>
                        <a:t> ms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0.9229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0.9056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</a:t>
            </a:r>
            <a:endParaRPr/>
          </a:p>
        </p:txBody>
      </p:sp>
      <p:pic>
        <p:nvPicPr>
          <p:cNvPr id="197" name="Google Shape;197;p23" title="resultado xcep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50" y="2835342"/>
            <a:ext cx="3071101" cy="172748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1314875" y="4562825"/>
            <a:ext cx="17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Xception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5438613" y="4562825"/>
            <a:ext cx="17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YOLOv5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3" title="Deteccion de Rostro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4200" y="638426"/>
            <a:ext cx="2957576" cy="1669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1" name="Google Shape;201;p23"/>
          <p:cNvSpPr txBox="1"/>
          <p:nvPr/>
        </p:nvSpPr>
        <p:spPr>
          <a:xfrm>
            <a:off x="5438625" y="2262288"/>
            <a:ext cx="17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Faster RCNN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23" title="resultado yolo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4314" y="2839425"/>
            <a:ext cx="3056579" cy="171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 la elección del modelo más apropiado se debe buscar un equilibrio entre velocidad de ejecución y la exactitud de las detecciones.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Para lograr los mejores tiempos de entrenamiento y ejecución se requiere de hardware especializado.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El transfer learning permite obtener modelos de clasificación con menores tiempos de entrenamiento y menor cantidad de imágenes en los datasets.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Los datos de entrenamiento deben ser lo suficientemente variados para poder generar modelos más robustos y precisos.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Problemática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3867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La rápida expansión de la pandemia obligó a la búsqueda de nuevos mecanismos para combatir el virus.</a:t>
            </a:r>
            <a:endParaRPr/>
          </a:p>
          <a:p>
            <a:pPr indent="-31718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El uso obligatorio de mascarilla fue una medida necesaria para evitar el contagio.</a:t>
            </a:r>
            <a:endParaRPr/>
          </a:p>
          <a:p>
            <a:pPr indent="-31718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La efectividad de la mascarilla depende del uso correcto por parte de la población.</a:t>
            </a:r>
            <a:endParaRPr/>
          </a:p>
          <a:p>
            <a:pPr indent="-31718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El uso de la inteligencia artificial en la visión por computadora permiten tener sistemas de monitoreo en lugares críticos de contagio.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19340" l="0" r="0" t="4030"/>
          <a:stretch/>
        </p:blipFill>
        <p:spPr>
          <a:xfrm>
            <a:off x="4670800" y="482550"/>
            <a:ext cx="3742425" cy="196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16303"/>
          <a:stretch/>
        </p:blipFill>
        <p:spPr>
          <a:xfrm>
            <a:off x="4670802" y="2712750"/>
            <a:ext cx="3742425" cy="20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</a:t>
            </a:r>
            <a:r>
              <a:rPr lang="es-419"/>
              <a:t>etección multiclase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1033375" y="4068625"/>
            <a:ext cx="172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mascarilla usada correctamente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664613" y="4068625"/>
            <a:ext cx="15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mascarilla usada incorrectamente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878850" y="4176325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sin mascarilla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500" y="1636100"/>
            <a:ext cx="744640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50" y="1262850"/>
            <a:ext cx="1010325" cy="135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550" y="2765463"/>
            <a:ext cx="1010325" cy="10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412" y="1381875"/>
            <a:ext cx="952175" cy="9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9125" y="1988889"/>
            <a:ext cx="879475" cy="132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4625" y="2593650"/>
            <a:ext cx="8001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76" y="1328408"/>
            <a:ext cx="879475" cy="126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27450" y="1878597"/>
            <a:ext cx="1098775" cy="16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3525" y="2799780"/>
            <a:ext cx="676125" cy="9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Datasets disponibles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40500" y="4628775"/>
            <a:ext cx="268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/>
              <a:t>FUENTE: </a:t>
            </a:r>
            <a:r>
              <a:rPr lang="es-419" sz="600"/>
              <a:t>https://www.kaggle.com/datasets/andrewmvd/face-mask-detection</a:t>
            </a:r>
            <a:endParaRPr sz="600"/>
          </a:p>
        </p:txBody>
      </p:sp>
      <p:graphicFrame>
        <p:nvGraphicFramePr>
          <p:cNvPr id="100" name="Google Shape;100;p16"/>
          <p:cNvGraphicFramePr/>
          <p:nvPr/>
        </p:nvGraphicFramePr>
        <p:xfrm>
          <a:off x="367263" y="30499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{D25B93BB-29F9-4F9B-99B0-D6651566EBC5}</a:tableStyleId>
              </a:tblPr>
              <a:tblGrid>
                <a:gridCol w="1800100"/>
                <a:gridCol w="650550"/>
              </a:tblGrid>
              <a:tr h="22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imágenes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853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 “incorrect_mask”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108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 “with_mask”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3232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 “without_mask”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717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0" y="1152413"/>
            <a:ext cx="2504208" cy="18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3385375" y="4628775"/>
            <a:ext cx="268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/>
              <a:t>FUENTE: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/>
              <a:t>https://www.kaggle.com/datasets/ashiqurrahmantanzil/facemask-dataset</a:t>
            </a:r>
            <a:endParaRPr sz="600"/>
          </a:p>
        </p:txBody>
      </p:sp>
      <p:graphicFrame>
        <p:nvGraphicFramePr>
          <p:cNvPr id="103" name="Google Shape;103;p16"/>
          <p:cNvGraphicFramePr/>
          <p:nvPr/>
        </p:nvGraphicFramePr>
        <p:xfrm>
          <a:off x="3465963" y="32637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{D25B93BB-29F9-4F9B-99B0-D6651566EBC5}</a:tableStyleId>
              </a:tblPr>
              <a:tblGrid>
                <a:gridCol w="1800100"/>
                <a:gridCol w="650550"/>
              </a:tblGrid>
              <a:tr h="22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imágenes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14960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 “with_mask”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8382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 “without_mask”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6578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425" y="1152425"/>
            <a:ext cx="990925" cy="9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175" y="1192925"/>
            <a:ext cx="950425" cy="9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172" y="2228338"/>
            <a:ext cx="950425" cy="9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6922" y="2228338"/>
            <a:ext cx="950425" cy="95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6"/>
          <p:cNvCxnSpPr/>
          <p:nvPr/>
        </p:nvCxnSpPr>
        <p:spPr>
          <a:xfrm>
            <a:off x="3184550" y="1155275"/>
            <a:ext cx="0" cy="3767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6270350" y="1106750"/>
            <a:ext cx="0" cy="3767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 txBox="1"/>
          <p:nvPr/>
        </p:nvSpPr>
        <p:spPr>
          <a:xfrm>
            <a:off x="6430250" y="46671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/>
              <a:t>FUENTE: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/>
              <a:t>https://github.com/jamesnogra/ImproperMaskDetector</a:t>
            </a:r>
            <a:endParaRPr sz="600"/>
          </a:p>
        </p:txBody>
      </p:sp>
      <p:graphicFrame>
        <p:nvGraphicFramePr>
          <p:cNvPr id="111" name="Google Shape;111;p16"/>
          <p:cNvGraphicFramePr/>
          <p:nvPr/>
        </p:nvGraphicFramePr>
        <p:xfrm>
          <a:off x="6473013" y="31037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{D25B93BB-29F9-4F9B-99B0-D6651566EBC5}</a:tableStyleId>
              </a:tblPr>
              <a:tblGrid>
                <a:gridCol w="1800100"/>
                <a:gridCol w="650550"/>
              </a:tblGrid>
              <a:tr h="22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imágenes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5507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 “incorrect_mask”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392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 “with_mask”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1451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# clase “without_mask”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3664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2" name="Google Shape;11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7092" y="2076280"/>
            <a:ext cx="730759" cy="9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1000" y="1115825"/>
            <a:ext cx="7429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5975" y="1172471"/>
            <a:ext cx="810625" cy="8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26075" y="2096525"/>
            <a:ext cx="950425" cy="9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3789000" y="1316025"/>
            <a:ext cx="1675200" cy="325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Dataset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225" y="1152425"/>
            <a:ext cx="1328700" cy="13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7793388" y="1632113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incorrect_mask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(603)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7701013" y="2805638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with_mask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(603)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7793388" y="3979163"/>
            <a:ext cx="14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without_mask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(603)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0" y="1399600"/>
            <a:ext cx="2501151" cy="140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38" y="3055600"/>
            <a:ext cx="2430824" cy="16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56436" l="13524" r="71452" t="11370"/>
          <a:stretch/>
        </p:blipFill>
        <p:spPr>
          <a:xfrm>
            <a:off x="4085500" y="1446750"/>
            <a:ext cx="433101" cy="5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70054" l="28504" r="61390" t="2724"/>
          <a:stretch/>
        </p:blipFill>
        <p:spPr>
          <a:xfrm>
            <a:off x="4227688" y="2129712"/>
            <a:ext cx="291325" cy="4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43434" l="61260" r="26543" t="24373"/>
          <a:stretch/>
        </p:blipFill>
        <p:spPr>
          <a:xfrm>
            <a:off x="4769175" y="2170763"/>
            <a:ext cx="351600" cy="5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 b="67808" l="81123" r="6680" t="0"/>
          <a:stretch/>
        </p:blipFill>
        <p:spPr>
          <a:xfrm>
            <a:off x="4829475" y="1446762"/>
            <a:ext cx="351600" cy="5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 b="57158" l="0" r="81600" t="6036"/>
          <a:stretch/>
        </p:blipFill>
        <p:spPr>
          <a:xfrm>
            <a:off x="4036825" y="3673925"/>
            <a:ext cx="530450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 b="59861" l="45996" r="41807" t="17137"/>
          <a:stretch/>
        </p:blipFill>
        <p:spPr>
          <a:xfrm>
            <a:off x="4477875" y="3055600"/>
            <a:ext cx="351600" cy="4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5">
            <a:alphaModFix/>
          </a:blip>
          <a:srcRect b="51238" l="77531" r="7445" t="19312"/>
          <a:stretch/>
        </p:blipFill>
        <p:spPr>
          <a:xfrm>
            <a:off x="4728421" y="3757700"/>
            <a:ext cx="433100" cy="5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2915625" y="2808413"/>
            <a:ext cx="7074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759975" y="2808425"/>
            <a:ext cx="7074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2769963" y="3119825"/>
            <a:ext cx="99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recortar rostros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5652720" y="3119825"/>
            <a:ext cx="85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clasificar rostros según las clases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3962241" y="4513425"/>
            <a:ext cx="132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muestras para clasificar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250" y="2299775"/>
            <a:ext cx="1328700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050" y="3564875"/>
            <a:ext cx="1328700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4">
            <a:alphaModFix/>
          </a:blip>
          <a:srcRect b="56436" l="13524" r="71452" t="11370"/>
          <a:stretch/>
        </p:blipFill>
        <p:spPr>
          <a:xfrm>
            <a:off x="6791650" y="2847202"/>
            <a:ext cx="291300" cy="35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4">
            <a:alphaModFix/>
          </a:blip>
          <a:srcRect b="67808" l="81123" r="6680" t="0"/>
          <a:stretch/>
        </p:blipFill>
        <p:spPr>
          <a:xfrm>
            <a:off x="7098625" y="2847204"/>
            <a:ext cx="236486" cy="35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5">
            <a:alphaModFix/>
          </a:blip>
          <a:srcRect b="57158" l="0" r="81600" t="6036"/>
          <a:stretch/>
        </p:blipFill>
        <p:spPr>
          <a:xfrm>
            <a:off x="7350787" y="2847200"/>
            <a:ext cx="263632" cy="3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4">
            <a:alphaModFix/>
          </a:blip>
          <a:srcRect b="43434" l="61260" r="26543" t="24373"/>
          <a:stretch/>
        </p:blipFill>
        <p:spPr>
          <a:xfrm>
            <a:off x="7645775" y="2847224"/>
            <a:ext cx="236474" cy="35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b="70054" l="28504" r="61390" t="2724"/>
          <a:stretch/>
        </p:blipFill>
        <p:spPr>
          <a:xfrm>
            <a:off x="6863050" y="3979187"/>
            <a:ext cx="291325" cy="4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5">
            <a:alphaModFix/>
          </a:blip>
          <a:srcRect b="51238" l="77531" r="7445" t="19312"/>
          <a:stretch/>
        </p:blipFill>
        <p:spPr>
          <a:xfrm>
            <a:off x="7367301" y="1669714"/>
            <a:ext cx="333713" cy="43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5">
            <a:alphaModFix/>
          </a:blip>
          <a:srcRect b="59861" l="45996" r="41807" t="17137"/>
          <a:stretch/>
        </p:blipFill>
        <p:spPr>
          <a:xfrm>
            <a:off x="6863050" y="1666763"/>
            <a:ext cx="351600" cy="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Pytorch - ResNet50</a:t>
            </a:r>
            <a:endParaRPr/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311700" y="1266325"/>
            <a:ext cx="3817200" cy="21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Entrenamiento 80% / Test 20%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Batch Size = 64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Learning rate =  1e-3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Optimizer =  Adam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Accuracy = 86.46%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Loss = 0.475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Modelo preentrenado - transfer learning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Modelo exportado 90MB</a:t>
            </a: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225" y="109525"/>
            <a:ext cx="4924451" cy="49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88" y="3312324"/>
            <a:ext cx="2907699" cy="16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Pytorch / YOLOv5</a:t>
            </a:r>
            <a:endParaRPr/>
          </a:p>
        </p:txBody>
      </p:sp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613125" y="1152425"/>
            <a:ext cx="36765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2914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Es de enfoque de regresión</a:t>
            </a:r>
            <a:endParaRPr/>
          </a:p>
          <a:p>
            <a:pPr indent="-2914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Red: 24 capas convuluciones + 2 fully conected</a:t>
            </a:r>
            <a:endParaRPr/>
          </a:p>
          <a:p>
            <a:pPr indent="-2914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Entrenamiento 1440 (70%) / </a:t>
            </a:r>
            <a:br>
              <a:rPr lang="es-419"/>
            </a:br>
            <a:r>
              <a:rPr lang="es-419"/>
              <a:t>Validación 627 (30%)</a:t>
            </a:r>
            <a:endParaRPr/>
          </a:p>
          <a:p>
            <a:pPr indent="-2914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Se agregaron imágenes sin detecciones (solo background)</a:t>
            </a:r>
            <a:endParaRPr/>
          </a:p>
          <a:p>
            <a:pPr indent="-2914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Modelo con transfer Learning basado YOLOv5m.</a:t>
            </a:r>
            <a:endParaRPr/>
          </a:p>
          <a:p>
            <a:pPr indent="-2914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Se entrenó por 100 épocas en aprox. 30 minutos.</a:t>
            </a:r>
            <a:endParaRPr/>
          </a:p>
          <a:p>
            <a:pPr indent="-2914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Precision:0.93, Recall : 0.93</a:t>
            </a:r>
            <a:endParaRPr/>
          </a:p>
          <a:p>
            <a:pPr indent="-2914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Modelo exportado 41MB</a:t>
            </a:r>
            <a:endParaRPr/>
          </a:p>
          <a:p>
            <a:pPr indent="-29146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Inferencia con GPU 14ms</a:t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5416" r="7353" t="0"/>
          <a:stretch/>
        </p:blipFill>
        <p:spPr>
          <a:xfrm>
            <a:off x="4832375" y="237625"/>
            <a:ext cx="3161452" cy="264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63" y="3117175"/>
            <a:ext cx="3274675" cy="184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024" y="3097625"/>
            <a:ext cx="3344150" cy="18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Tensor Flow</a:t>
            </a:r>
            <a:r>
              <a:rPr lang="es-419"/>
              <a:t> / Keras</a:t>
            </a:r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11700" y="1266325"/>
            <a:ext cx="6002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Entrenamiento 1259 (70%) / </a:t>
            </a:r>
            <a:br>
              <a:rPr lang="es-419"/>
            </a:br>
            <a:r>
              <a:rPr lang="es-419"/>
              <a:t>Validación 539 (30%)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Modelo con Transfer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Modelo base: Xception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Modelo entrenable: 4 capas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Batchs 32, Epochs </a:t>
            </a:r>
            <a:r>
              <a:rPr lang="es-419"/>
              <a:t>50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Entrenamiento GPU 15 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Accuracy 0.93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Modelo exportado 87MB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Inferencia sobre video necesita</a:t>
            </a:r>
            <a:br>
              <a:rPr lang="es-419"/>
            </a:br>
            <a:r>
              <a:rPr lang="es-419"/>
              <a:t>un detector de rostros previo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Inferencia con GPU </a:t>
            </a:r>
            <a:r>
              <a:rPr lang="es-419"/>
              <a:t>22ms</a:t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501" y="202800"/>
            <a:ext cx="1343800" cy="473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b="3993" l="35508" r="32666" t="6473"/>
          <a:stretch/>
        </p:blipFill>
        <p:spPr>
          <a:xfrm>
            <a:off x="6470400" y="3299925"/>
            <a:ext cx="957548" cy="14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5">
            <a:alphaModFix/>
          </a:blip>
          <a:srcRect b="23873" l="32670" r="40268" t="0"/>
          <a:stretch/>
        </p:blipFill>
        <p:spPr>
          <a:xfrm>
            <a:off x="5452300" y="3299925"/>
            <a:ext cx="957548" cy="14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6">
            <a:alphaModFix/>
          </a:blip>
          <a:srcRect b="0" l="23083" r="41937" t="0"/>
          <a:stretch/>
        </p:blipFill>
        <p:spPr>
          <a:xfrm>
            <a:off x="4452175" y="3287775"/>
            <a:ext cx="957558" cy="15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7825" y="101175"/>
            <a:ext cx="3001999" cy="30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Pytorch - FasterRCNN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311700" y="1266325"/>
            <a:ext cx="4659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de enfoque de regresión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Accuracy 0.61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Loss = 0.693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Epochs 101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Region Proposal Network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Modelo con transfer Learning basado FasterRCNN.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Modelo exportado 158.1MB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Inferencia con GPU 673.2 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913" y="71100"/>
            <a:ext cx="1243994" cy="10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4">
            <a:alphaModFix/>
          </a:blip>
          <a:srcRect b="15022" l="9222" r="12358" t="13272"/>
          <a:stretch/>
        </p:blipFill>
        <p:spPr>
          <a:xfrm>
            <a:off x="4907025" y="1207024"/>
            <a:ext cx="4040202" cy="170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300" y="2960925"/>
            <a:ext cx="3975926" cy="195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